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04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8" r:id="rId9"/>
    <p:sldId id="272" r:id="rId10"/>
    <p:sldId id="269" r:id="rId11"/>
    <p:sldId id="270" r:id="rId12"/>
    <p:sldId id="271" r:id="rId13"/>
    <p:sldId id="273" r:id="rId14"/>
    <p:sldId id="274" r:id="rId15"/>
    <p:sldId id="27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76"/>
  </p:normalViewPr>
  <p:slideViewPr>
    <p:cSldViewPr snapToGrid="0" snapToObjects="1">
      <p:cViewPr varScale="1">
        <p:scale>
          <a:sx n="86" d="100"/>
          <a:sy n="86" d="100"/>
        </p:scale>
        <p:origin x="10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33911-B822-7D48-BAB1-F04E12FBB4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6D23DF-34E3-554F-B86C-EED0C1AD5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E6BAE-ED83-8F4C-AE6E-6DA2A4637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92AE0-BBD9-5B4D-B34A-08D3572B62CE}" type="datetimeFigureOut"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176E9-33A4-0144-806D-AA74B5565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C0ABE-EAB4-9842-89A5-766D5491E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02E3-356C-224B-A530-C56C284A93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3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A0FFE-5273-8E45-BBF3-2540CE746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BE574E-D132-DB48-99BD-0BA8F7A973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EE85FB-22E5-ED48-A016-019F7344D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92AE0-BBD9-5B4D-B34A-08D3572B62CE}" type="datetimeFigureOut"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D9794D-CF47-A44F-8824-81142C774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76A79-EC7E-6843-B30C-B4BB828FE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02E3-356C-224B-A530-C56C284A93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68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CD778E-164A-EB4E-9788-A866B24589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E3D90B-B80F-DB40-8A8C-C0E9080EA7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3B8F8-5919-924A-9828-2B824522B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92AE0-BBD9-5B4D-B34A-08D3572B62CE}" type="datetimeFigureOut"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7498E-3F96-1444-897C-275F995F2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C4AB9F-90D0-A248-9324-37BF86354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02E3-356C-224B-A530-C56C284A93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26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5097C-76B5-7E4F-A135-578C6639D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BBE5A-7148-3847-B770-9072384F3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5ED20-D502-3844-BD1F-891FF253E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92AE0-BBD9-5B4D-B34A-08D3572B62CE}" type="datetimeFigureOut"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030D8C-6055-764A-85AF-CEF37282A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02315-7745-0042-82DE-FB186EA0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02E3-356C-224B-A530-C56C284A93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73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1B91A-4EEE-0347-AA6C-9C67A128C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3B208-12DC-1B42-9931-21F24D896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B4209-B4CE-764E-A17B-131CFA0B3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92AE0-BBD9-5B4D-B34A-08D3572B62CE}" type="datetimeFigureOut"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D170B7-2B7B-604B-B051-D5E9304F1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1DD67-D74E-1A41-B179-210F63DDE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02E3-356C-224B-A530-C56C284A93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050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CE3AC-36D4-1640-A8E0-2F1068C55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B840E-8E19-C643-8C67-01BB09B440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276C0-7198-454C-9381-21B93E4B33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72AE38-53B3-FB46-9131-85FF79207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92AE0-BBD9-5B4D-B34A-08D3572B62CE}" type="datetimeFigureOut">
              <a:t>9/5/19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15EB22-0F3E-ED45-A0AD-71B216A4C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92D1AF-76B3-3D4F-ABCB-B6FC9767B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02E3-356C-224B-A530-C56C284A93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183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FC775-D47B-9540-AC04-444C10FEC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43E41D-6B3E-2B4B-B349-DE28186F1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2C579C-7776-C94A-90C3-ED968C4F0A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2D073B-9795-EB41-A5DE-6165259651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8416B4-1AD8-8B41-B1AB-3ABF2D2210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AD6A5B-BAC1-524B-A1EA-E214BC9FB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92AE0-BBD9-5B4D-B34A-08D3572B62CE}" type="datetimeFigureOut">
              <a:t>9/5/19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C10553-55FC-214E-ABD4-FFBC95810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4F267C-6E5D-9849-A466-F3771AA67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02E3-356C-224B-A530-C56C284A93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20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59CEE-9A05-5D4E-9957-8488A6370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FB2473-17A9-0B4E-A534-2D93382D9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92AE0-BBD9-5B4D-B34A-08D3572B62CE}" type="datetimeFigureOut">
              <a:t>9/5/19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D4E09-0C4D-7943-9832-CED04BC17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8392E-6FD8-AB44-918B-54533BC29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02E3-356C-224B-A530-C56C284A93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984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73AAB6-1A4A-684E-BDCA-16842D0F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92AE0-BBD9-5B4D-B34A-08D3572B62CE}" type="datetimeFigureOut">
              <a:t>9/5/19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3718B9-0F2B-BA40-B53E-EA9C4A384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E87A7-2D21-8844-A5E7-4F48B3E2C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02E3-356C-224B-A530-C56C284A93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381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A4EC-BD0E-F34F-8005-C294241DF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A9846-811C-8C41-81B6-39C3B72AA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91F6BB-BB3A-8742-96F0-FBD7211C98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B9527A-5DA1-ED4A-B1D8-4C450A97C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92AE0-BBD9-5B4D-B34A-08D3572B62CE}" type="datetimeFigureOut">
              <a:t>9/5/19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637FE7-7368-5644-B8AB-805CAE9FF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83CB3C-89D3-3244-A874-118C4F3F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02E3-356C-224B-A530-C56C284A93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076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B58D6-3E69-9D46-9A22-12000E456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93362B-FED1-4F4C-A4FA-777A297319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CA1409-E884-2742-837E-E19ECCF1DE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FF0A9-0FD3-FE49-9DFC-94BC897EC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92AE0-BBD9-5B4D-B34A-08D3572B62CE}" type="datetimeFigureOut">
              <a:t>9/5/19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C05D51-1116-8643-95D0-5967D1758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E4AD3F-6F2D-CA42-9515-EBF8D6037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02E3-356C-224B-A530-C56C284A93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621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89CAB4-BF76-B942-BF42-758E5013D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E3A77-D0DB-BB4A-A004-01990D87B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CD5AE-3DC4-EE4D-B16F-E781383E45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A92AE0-BBD9-5B4D-B34A-08D3572B62CE}" type="datetimeFigureOut"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A2649-79E2-2A4E-87CC-76B9C86C45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545EA-EB88-E74B-9109-49142F9DA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702E3-356C-224B-A530-C56C284A93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793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5" r:id="rId1"/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F5160-99EA-BF4F-86DD-A4EF023A14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72317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Gene Analysis Project: </a:t>
            </a:r>
            <a:r>
              <a:rPr lang="en-US" sz="4400" dirty="0" err="1"/>
              <a:t>Dasatinib</a:t>
            </a:r>
            <a:r>
              <a:rPr lang="en-US" sz="4400" dirty="0"/>
              <a:t>-Resistant and </a:t>
            </a:r>
            <a:r>
              <a:rPr lang="en-US" sz="4400" dirty="0" err="1"/>
              <a:t>Dasatinib</a:t>
            </a:r>
            <a:r>
              <a:rPr lang="en-US" sz="4400" dirty="0"/>
              <a:t>-Sensitive Pancreatic Cancer Cell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4C23A-D67F-FC4A-8731-8347AB89AA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40508"/>
            <a:ext cx="9144000" cy="1655762"/>
          </a:xfrm>
        </p:spPr>
        <p:txBody>
          <a:bodyPr/>
          <a:lstStyle/>
          <a:p>
            <a:pPr algn="r"/>
            <a:r>
              <a:rPr lang="en-US" dirty="0"/>
              <a:t>Presented by: Hayden Thomas</a:t>
            </a:r>
          </a:p>
        </p:txBody>
      </p:sp>
    </p:spTree>
    <p:extLst>
      <p:ext uri="{BB962C8B-B14F-4D97-AF65-F5344CB8AC3E}">
        <p14:creationId xmlns:p14="http://schemas.microsoft.com/office/powerpoint/2010/main" val="2734912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10E30-6732-E643-922C-F4BE8AE49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130259" cy="519295"/>
          </a:xfrm>
        </p:spPr>
        <p:txBody>
          <a:bodyPr>
            <a:normAutofit/>
          </a:bodyPr>
          <a:lstStyle/>
          <a:p>
            <a:r>
              <a:rPr lang="en-US" sz="2800"/>
              <a:t>Linear Dimension Reduction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A1C6AF-0AE6-7744-A85A-B16283D2C8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2933" y="1190360"/>
            <a:ext cx="5486400" cy="5486400"/>
          </a:xfrm>
        </p:spPr>
      </p:pic>
    </p:spTree>
    <p:extLst>
      <p:ext uri="{BB962C8B-B14F-4D97-AF65-F5344CB8AC3E}">
        <p14:creationId xmlns:p14="http://schemas.microsoft.com/office/powerpoint/2010/main" val="3966105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27689-3DC5-7E41-A88D-D4448E6B3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49984" cy="714167"/>
          </a:xfrm>
        </p:spPr>
        <p:txBody>
          <a:bodyPr>
            <a:normAutofit/>
          </a:bodyPr>
          <a:lstStyle/>
          <a:p>
            <a:r>
              <a:rPr lang="en-US" sz="2800"/>
              <a:t>Sample Classification by Artifical Neural Network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46AD24-2108-4A44-93C1-6548D2089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4900" y="1079292"/>
            <a:ext cx="6297118" cy="5647416"/>
          </a:xfrm>
        </p:spPr>
      </p:pic>
    </p:spTree>
    <p:extLst>
      <p:ext uri="{BB962C8B-B14F-4D97-AF65-F5344CB8AC3E}">
        <p14:creationId xmlns:p14="http://schemas.microsoft.com/office/powerpoint/2010/main" val="1209732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DC75A-E7B8-A14C-B9DA-A5043C7F2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 Class Prediction Table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6F72E9-41B8-344F-950C-6B8D569E2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268" y="365125"/>
            <a:ext cx="7136567" cy="446035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72BDC3-01FB-3A48-818B-750C8A28B0E2}"/>
              </a:ext>
            </a:extLst>
          </p:cNvPr>
          <p:cNvSpPr txBox="1"/>
          <p:nvPr/>
        </p:nvSpPr>
        <p:spPr>
          <a:xfrm>
            <a:off x="838200" y="3732553"/>
            <a:ext cx="110939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Sensitivity = 100%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Specificity = 100%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Final Thoughts on prediction model: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Unrealistic to have perfect sensitivity and specificity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Small training set and testing set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Use of subset data to validate model </a:t>
            </a:r>
          </a:p>
        </p:txBody>
      </p:sp>
    </p:spTree>
    <p:extLst>
      <p:ext uri="{BB962C8B-B14F-4D97-AF65-F5344CB8AC3E}">
        <p14:creationId xmlns:p14="http://schemas.microsoft.com/office/powerpoint/2010/main" val="183421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85BCF-F199-624E-9513-257AE2214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Top Five Genes Associated with Probes of smallest P-Values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029F48-15E7-214D-BCB2-50E779F5380D}"/>
              </a:ext>
            </a:extLst>
          </p:cNvPr>
          <p:cNvSpPr/>
          <p:nvPr/>
        </p:nvSpPr>
        <p:spPr>
          <a:xfrm>
            <a:off x="838199" y="1690688"/>
            <a:ext cx="1051560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Probe			Gene		Fold Change	P-Value(adj.)</a:t>
            </a:r>
          </a:p>
          <a:p>
            <a:r>
              <a:rPr lang="en-US"/>
              <a:t>ILMN_1783337   		DECR2		-0.9098388 	5.522324e-06</a:t>
            </a:r>
          </a:p>
          <a:p>
            <a:r>
              <a:rPr lang="en-US"/>
              <a:t>ILMN_1682343    		NONO	 	0.3381725	1.611060e-05</a:t>
            </a:r>
          </a:p>
          <a:p>
            <a:r>
              <a:rPr lang="en-US"/>
              <a:t>ILMN_3304086 		ANAPC10	 	0.4805388	1.678626e-05</a:t>
            </a:r>
          </a:p>
          <a:p>
            <a:r>
              <a:rPr lang="en-US"/>
              <a:t>ILMN_1740772   		APBB3		-1.1376750	1.816544e-05</a:t>
            </a:r>
          </a:p>
          <a:p>
            <a:r>
              <a:rPr lang="en-US"/>
              <a:t>ILMN_2403006    		TJP1	 	1.5622788	2.140999e-05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533352-C02B-5940-8023-35DFB5316F5B}"/>
              </a:ext>
            </a:extLst>
          </p:cNvPr>
          <p:cNvSpPr txBox="1"/>
          <p:nvPr/>
        </p:nvSpPr>
        <p:spPr>
          <a:xfrm>
            <a:off x="944380" y="3897443"/>
            <a:ext cx="91739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Of Interest might be genes: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DECR2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APBB3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TJP1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Based on Fold Change and P-value</a:t>
            </a:r>
          </a:p>
        </p:txBody>
      </p:sp>
    </p:spTree>
    <p:extLst>
      <p:ext uri="{BB962C8B-B14F-4D97-AF65-F5344CB8AC3E}">
        <p14:creationId xmlns:p14="http://schemas.microsoft.com/office/powerpoint/2010/main" val="191562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C4879-8EDA-074A-8880-87EE28A31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DECR2 Pathway Analysis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089F9-607A-EA4E-9F80-99A3597A8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026" y="365125"/>
            <a:ext cx="6278774" cy="64685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0E84B7-2960-9D4F-852A-AA13D6DB2530}"/>
              </a:ext>
            </a:extLst>
          </p:cNvPr>
          <p:cNvSpPr txBox="1"/>
          <p:nvPr/>
        </p:nvSpPr>
        <p:spPr>
          <a:xfrm>
            <a:off x="554637" y="1570766"/>
            <a:ext cx="421223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2,4-dienoyl-CoA reductase 2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GO:0006636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The chemical reactions and pathways resulting in the formation of an unsaturated fatty acid, any fatty acid containing one or more double bonds between carbon atoms.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GO:0005778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Peroxisomal membrane- the lipid bilayer surrounding a peroxisome.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GO:0008670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Involved in NADPH activity via the catalysis (reduction) of NADP+ to NADPH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Makes sense given that NADPH is implicated in lipid synthesis 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41918FEF-0CBA-2A4F-B6DD-CA9CDEC45F55}"/>
              </a:ext>
            </a:extLst>
          </p:cNvPr>
          <p:cNvSpPr/>
          <p:nvPr/>
        </p:nvSpPr>
        <p:spPr>
          <a:xfrm>
            <a:off x="5186597" y="5936105"/>
            <a:ext cx="25483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477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F673E-31C9-4842-9222-BD1A85BE4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9757" y="419724"/>
            <a:ext cx="9144000" cy="961635"/>
          </a:xfrm>
        </p:spPr>
        <p:txBody>
          <a:bodyPr>
            <a:normAutofit/>
          </a:bodyPr>
          <a:lstStyle/>
          <a:p>
            <a:pPr algn="l"/>
            <a:r>
              <a:rPr lang="en-US"/>
              <a:t>References: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4DFA14-7B85-9D4D-88F3-65A4D7625726}"/>
              </a:ext>
            </a:extLst>
          </p:cNvPr>
          <p:cNvSpPr txBox="1"/>
          <p:nvPr/>
        </p:nvSpPr>
        <p:spPr>
          <a:xfrm>
            <a:off x="659567" y="1693889"/>
            <a:ext cx="1061303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Chien W, Sun QY, Lee KL, et al. Activation of protein phosphatase 2A tumor suppressor as potential treatment of pancreatic cancer. </a:t>
            </a:r>
            <a:r>
              <a:rPr lang="en-US" i="1"/>
              <a:t>Mol Oncol</a:t>
            </a:r>
            <a:r>
              <a:rPr lang="en-US"/>
              <a:t>. 2015;9(4):889–905. doi:10.1016/j.molonc.2015.01.002</a:t>
            </a:r>
          </a:p>
          <a:p>
            <a:endParaRPr lang="en-US"/>
          </a:p>
          <a:p>
            <a:r>
              <a:rPr lang="en-US"/>
              <a:t>Torgo, L. (2010)Data Mining using R: learning with case studies, CRC Press (ISBN: 9781439810187)</a:t>
            </a:r>
          </a:p>
          <a:p>
            <a:endParaRPr lang="en-US"/>
          </a:p>
          <a:p>
            <a:r>
              <a:rPr lang="en-US"/>
              <a:t>Ashburner et al. Gene ontology: tool for the unification of biology. Nat Genet. May 2000;25(1):25-9</a:t>
            </a:r>
          </a:p>
          <a:p>
            <a:endParaRPr lang="en-US"/>
          </a:p>
          <a:p>
            <a:r>
              <a:rPr lang="en-US"/>
              <a:t>The Gene Ontology Consortium. The Gene Ontology Resource: 20 years and still GOing strong. Nucleic Acids Res. Jan 2019;47(D1):D330-D338</a:t>
            </a:r>
          </a:p>
          <a:p>
            <a:endParaRPr lang="en-US"/>
          </a:p>
          <a:p>
            <a:r>
              <a:rPr lang="en-US"/>
              <a:t>Kanehisa, M. and Goto, S.; KEGG: Kyoto Encyclopedia of Genes and Genomes. Nucleic Acids Res. 28, 27-30 (2000)</a:t>
            </a:r>
          </a:p>
          <a:p>
            <a:endParaRPr lang="en-US"/>
          </a:p>
          <a:p>
            <a:r>
              <a:rPr lang="en-US"/>
              <a:t>Kanehisa, M., Sato, Y., Furumichi, M., Morishima, K., and Tanabe, M.; New approach for understanding genome variations in KEGG. Nucleic Acids Res. 47, D590-D595 (2019)</a:t>
            </a:r>
          </a:p>
          <a:p>
            <a:endParaRPr lang="en-US"/>
          </a:p>
          <a:p>
            <a:r>
              <a:rPr lang="en-US"/>
              <a:t>Kanehisa, M; Toward understanding the origin and evolution of cellular organisms. Protein Sci. (2019)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052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1B2BD-F9B0-8249-952F-C09C0C02E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E508D-0C3F-F743-B283-555F16B3A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purpose of this presentation is to present the data analysis pipeline used on the publicly available GEO Dataset GSD5627: </a:t>
            </a:r>
            <a:r>
              <a:rPr lang="en-US" dirty="0" err="1"/>
              <a:t>Dasatinib</a:t>
            </a:r>
            <a:r>
              <a:rPr lang="en-US" dirty="0"/>
              <a:t>-Resistant and </a:t>
            </a:r>
            <a:r>
              <a:rPr lang="en-US" dirty="0" err="1"/>
              <a:t>Dasatinib</a:t>
            </a:r>
            <a:r>
              <a:rPr lang="en-US" dirty="0"/>
              <a:t>-Sensitive Pancreatic Cancer Cell Lines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data analysis pipeline used includes methods for: </a:t>
            </a:r>
          </a:p>
          <a:p>
            <a:pPr lvl="1"/>
            <a:r>
              <a:rPr lang="en-US" dirty="0"/>
              <a:t>Sample outlier analysis and identification</a:t>
            </a:r>
          </a:p>
          <a:p>
            <a:pPr lvl="1"/>
            <a:r>
              <a:rPr lang="en-US" dirty="0"/>
              <a:t>Feature selection with two-sample t-test </a:t>
            </a:r>
          </a:p>
          <a:p>
            <a:pPr lvl="1"/>
            <a:r>
              <a:rPr lang="en-US" dirty="0"/>
              <a:t>Linear dimension reduction via principals of components analysis </a:t>
            </a:r>
          </a:p>
          <a:p>
            <a:pPr lvl="1"/>
            <a:r>
              <a:rPr lang="en-US" dirty="0"/>
              <a:t>Sample classification predicted by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400166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B43F9-3E03-654E-B811-4A103F6D8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2A855-2A8B-2E4A-AD54-F58B5E532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dataset was obtained from NCBI GEO </a:t>
            </a:r>
            <a:r>
              <a:rPr lang="en-US" dirty="0" err="1"/>
              <a:t>DataSets</a:t>
            </a:r>
            <a:r>
              <a:rPr lang="en-US" dirty="0"/>
              <a:t> database </a:t>
            </a:r>
          </a:p>
          <a:p>
            <a:pPr lvl="1"/>
            <a:r>
              <a:rPr lang="en-US" dirty="0"/>
              <a:t>Accession: GDS5627 </a:t>
            </a:r>
          </a:p>
          <a:p>
            <a:endParaRPr lang="en-US" dirty="0"/>
          </a:p>
          <a:p>
            <a:r>
              <a:rPr lang="en-US" dirty="0"/>
              <a:t>The dataset pertains to the article: Activation of Protein Phosphatase 2A tumor suppressor as potential treatment of pancreatic cancer</a:t>
            </a:r>
          </a:p>
          <a:p>
            <a:pPr lvl="1"/>
            <a:r>
              <a:rPr lang="en-US" dirty="0"/>
              <a:t>(</a:t>
            </a:r>
            <a:r>
              <a:rPr lang="en-US" dirty="0" err="1"/>
              <a:t>Chien,W</a:t>
            </a:r>
            <a:r>
              <a:rPr lang="en-US" dirty="0"/>
              <a:t>. </a:t>
            </a:r>
            <a:r>
              <a:rPr lang="en-US" dirty="0" err="1"/>
              <a:t>et.al</a:t>
            </a:r>
            <a:r>
              <a:rPr lang="en-US" dirty="0"/>
              <a:t>, 2015)</a:t>
            </a:r>
          </a:p>
          <a:p>
            <a:endParaRPr lang="en-US" dirty="0"/>
          </a:p>
          <a:p>
            <a:r>
              <a:rPr lang="en-US" dirty="0"/>
              <a:t>The description of the microarray experiment is self-explanatory: </a:t>
            </a:r>
          </a:p>
          <a:p>
            <a:pPr lvl="1"/>
            <a:r>
              <a:rPr lang="en-US" dirty="0"/>
              <a:t>Analysis of gene expression for two cell lines</a:t>
            </a:r>
          </a:p>
          <a:p>
            <a:pPr lvl="1"/>
            <a:r>
              <a:rPr lang="en-US" dirty="0"/>
              <a:t>Cells lines include </a:t>
            </a:r>
            <a:r>
              <a:rPr lang="en-US" dirty="0" err="1"/>
              <a:t>dasatinib</a:t>
            </a:r>
            <a:r>
              <a:rPr lang="en-US" dirty="0"/>
              <a:t>-sensitive and </a:t>
            </a:r>
            <a:r>
              <a:rPr lang="en-US" dirty="0" err="1"/>
              <a:t>dasatinib</a:t>
            </a:r>
            <a:r>
              <a:rPr lang="en-US" dirty="0"/>
              <a:t>-resistant pancreatic cancer cells</a:t>
            </a:r>
          </a:p>
          <a:p>
            <a:pPr lvl="1"/>
            <a:r>
              <a:rPr lang="en-US" dirty="0" err="1"/>
              <a:t>Dasatinib</a:t>
            </a:r>
            <a:r>
              <a:rPr lang="en-US" dirty="0"/>
              <a:t> is a kinase inhibitor which is approved by FDA for treatment of pancreatic cancer </a:t>
            </a:r>
          </a:p>
          <a:p>
            <a:pPr lvl="1"/>
            <a:r>
              <a:rPr lang="en-US" dirty="0"/>
              <a:t>Some pancreatic cancer cells have intrinsic or acquired resistance to this drug 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664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349DF-BA36-4748-8754-DE54917E8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Background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39FB9-1A67-0F49-B9C5-832DFF6B7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This microarray experiment was conducted on an Illumina human microarray chip </a:t>
            </a:r>
          </a:p>
          <a:p>
            <a:pPr lvl="1"/>
            <a:r>
              <a:rPr lang="en-US" dirty="0"/>
              <a:t>Illumina HumanHT-12 V4.0 expression </a:t>
            </a:r>
            <a:r>
              <a:rPr lang="en-US" dirty="0" err="1"/>
              <a:t>beadchip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Contains 48,107 probes – oligonucleotide beads</a:t>
            </a:r>
          </a:p>
          <a:p>
            <a:pPr lvl="1"/>
            <a:r>
              <a:rPr lang="en-US" dirty="0"/>
              <a:t>Single channel microarray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Contains 18 samples pertaining to two classes: </a:t>
            </a:r>
          </a:p>
          <a:p>
            <a:pPr lvl="1"/>
            <a:r>
              <a:rPr lang="en-US" dirty="0"/>
              <a:t>Organism: </a:t>
            </a:r>
            <a:r>
              <a:rPr lang="en-US" i="1" dirty="0"/>
              <a:t>Homo sapiens</a:t>
            </a:r>
            <a:r>
              <a:rPr lang="en-US" dirty="0"/>
              <a:t>, sample type: RNA</a:t>
            </a:r>
          </a:p>
          <a:p>
            <a:pPr lvl="1"/>
            <a:r>
              <a:rPr lang="en-US" dirty="0" err="1"/>
              <a:t>Dasatinib</a:t>
            </a:r>
            <a:r>
              <a:rPr lang="en-US" dirty="0"/>
              <a:t> resistant </a:t>
            </a:r>
          </a:p>
          <a:p>
            <a:pPr lvl="1"/>
            <a:r>
              <a:rPr lang="en-US" dirty="0" err="1"/>
              <a:t>Dasatinib</a:t>
            </a:r>
            <a:r>
              <a:rPr lang="en-US" dirty="0"/>
              <a:t> sensitive </a:t>
            </a:r>
          </a:p>
          <a:p>
            <a:pPr lvl="1"/>
            <a:r>
              <a:rPr lang="en-US" dirty="0"/>
              <a:t>Cell lines: </a:t>
            </a:r>
          </a:p>
          <a:p>
            <a:pPr lvl="2"/>
            <a:r>
              <a:rPr lang="en-US" dirty="0"/>
              <a:t>Sensitive: Panc0403,Panc0504,Panc1005</a:t>
            </a:r>
          </a:p>
          <a:p>
            <a:pPr lvl="2"/>
            <a:r>
              <a:rPr lang="en-US" dirty="0"/>
              <a:t>Resistant: SU8686, MiaPaCa2, Panc1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Should be noted that no control (non-cancerous cell type) was used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758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4FD95-2448-2B40-ADDE-C87E06881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044659" cy="639216"/>
          </a:xfrm>
        </p:spPr>
        <p:txBody>
          <a:bodyPr>
            <a:normAutofit/>
          </a:bodyPr>
          <a:lstStyle/>
          <a:p>
            <a:r>
              <a:rPr lang="en-US" sz="2800"/>
              <a:t>Data Pre-Processing: Sample Outlier Analysis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3436F3-7C9D-B84A-B37C-3FADD0500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0800" y="863600"/>
            <a:ext cx="7010400" cy="6536266"/>
          </a:xfrm>
        </p:spPr>
      </p:pic>
    </p:spTree>
    <p:extLst>
      <p:ext uri="{BB962C8B-B14F-4D97-AF65-F5344CB8AC3E}">
        <p14:creationId xmlns:p14="http://schemas.microsoft.com/office/powerpoint/2010/main" val="2626465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EA9D1-37C4-104E-B146-C7608031B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4068"/>
          </a:xfrm>
        </p:spPr>
        <p:txBody>
          <a:bodyPr>
            <a:normAutofit/>
          </a:bodyPr>
          <a:lstStyle/>
          <a:p>
            <a:r>
              <a:rPr lang="en-US" sz="2800"/>
              <a:t>Data Pre-Processing: Sample Outlier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2A6B7D-2478-AA46-A6D5-B5A4C4DED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13" y="1266793"/>
            <a:ext cx="5591207" cy="55912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FFCD1B-77E1-EB45-BBED-6CB0D9FF3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1024466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61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44147-BFAE-E24C-BE52-67E8FF1C2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233" y="365126"/>
            <a:ext cx="9803568" cy="1103910"/>
          </a:xfrm>
        </p:spPr>
        <p:txBody>
          <a:bodyPr>
            <a:normAutofit/>
          </a:bodyPr>
          <a:lstStyle/>
          <a:p>
            <a:r>
              <a:rPr lang="en-US" sz="2800"/>
              <a:t>Data Pre-Processing: Sample Outlier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0B8C7E-99E0-8B43-96B1-A8BB4475FB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187332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3CA98-DC78-DD47-97E9-171A0F3F3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119610" cy="998980"/>
          </a:xfrm>
        </p:spPr>
        <p:txBody>
          <a:bodyPr>
            <a:normAutofit/>
          </a:bodyPr>
          <a:lstStyle/>
          <a:p>
            <a:r>
              <a:rPr lang="en-US" sz="2800" dirty="0"/>
              <a:t>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1D78A-2E4D-944F-99DF-644599C43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4106"/>
            <a:ext cx="10899098" cy="494675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This data set is predicated on two independent samples (drug resistant and drug sensitive pancreatic cancer cells)</a:t>
            </a:r>
          </a:p>
          <a:p>
            <a:endParaRPr lang="en-US" dirty="0"/>
          </a:p>
          <a:p>
            <a:r>
              <a:rPr lang="en-US" dirty="0"/>
              <a:t>I thought it would be best to perform a t-test and report out p-values. I went about doing this by two different methods: </a:t>
            </a:r>
          </a:p>
          <a:p>
            <a:endParaRPr lang="en-US" dirty="0"/>
          </a:p>
          <a:p>
            <a:pPr lvl="1"/>
            <a:r>
              <a:rPr lang="en-US" dirty="0"/>
              <a:t>I first found p-values for probes by two-sample students t-test; correcting by Bonferroni method</a:t>
            </a:r>
          </a:p>
          <a:p>
            <a:pPr lvl="2"/>
            <a:r>
              <a:rPr lang="en-US" dirty="0"/>
              <a:t>Then chose a threshold for choosing probes with p-values &lt;= 0.05 giving a total of 17,980 probes</a:t>
            </a:r>
          </a:p>
          <a:p>
            <a:pPr lvl="2"/>
            <a:r>
              <a:rPr lang="en-US" dirty="0"/>
              <a:t>I then lowered the threshold for choosing probes with p-values &lt;=0.01 giving a total of 10,148 probes </a:t>
            </a:r>
          </a:p>
          <a:p>
            <a:pPr lvl="2"/>
            <a:r>
              <a:rPr lang="en-US" dirty="0"/>
              <a:t>I then lowered the threshold one last time with p-values &lt;= 0.001 giving a total of 3,766 probes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I felt the global p-values approach was too liberal so I then compiled a t-statistic list by looping a t-test 100 times, for each iteration the max  t-statistic for each probe being stored into the list </a:t>
            </a:r>
          </a:p>
          <a:p>
            <a:pPr lvl="2"/>
            <a:r>
              <a:rPr lang="en-US" dirty="0"/>
              <a:t>From this list, I made the threshold  the top 95 percentile of test statistics and chose probes with abs( test statistic)  greater than this threshold. This left 510 probes</a:t>
            </a:r>
          </a:p>
          <a:p>
            <a:pPr lvl="2"/>
            <a:r>
              <a:rPr lang="en-US" dirty="0"/>
              <a:t>I then re-ran students t-test to generate p-values (correcting by Bonferroni method) for these 510 probes and used a final threshold of p-value &lt;= 0.01, leaving 399 probes for feature selection </a:t>
            </a:r>
          </a:p>
        </p:txBody>
      </p:sp>
    </p:spTree>
    <p:extLst>
      <p:ext uri="{BB962C8B-B14F-4D97-AF65-F5344CB8AC3E}">
        <p14:creationId xmlns:p14="http://schemas.microsoft.com/office/powerpoint/2010/main" val="1789252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58F6121-D8DA-F746-AD8A-260D6E2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164580" cy="669196"/>
          </a:xfrm>
        </p:spPr>
        <p:txBody>
          <a:bodyPr>
            <a:normAutofit/>
          </a:bodyPr>
          <a:lstStyle/>
          <a:p>
            <a:r>
              <a:rPr lang="en-US" sz="2800"/>
              <a:t>Feature Selection Visualizations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B1CF02-23B8-EE4B-9428-45BE1940C23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1393825"/>
            <a:ext cx="4776788" cy="47767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CF4F11-78A0-3241-BEFD-FED0A66AD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676" y="581225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92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</TotalTime>
  <Words>845</Words>
  <Application>Microsoft Macintosh PowerPoint</Application>
  <PresentationFormat>Widescreen</PresentationFormat>
  <Paragraphs>104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Gene Analysis Project: Dasatinib-Resistant and Dasatinib-Sensitive Pancreatic Cancer Cell Lines</vt:lpstr>
      <vt:lpstr>Introduction</vt:lpstr>
      <vt:lpstr>Background</vt:lpstr>
      <vt:lpstr>Background Continued</vt:lpstr>
      <vt:lpstr>Data Pre-Processing: Sample Outlier Analysis </vt:lpstr>
      <vt:lpstr>Data Pre-Processing: Sample Outlier Analysis</vt:lpstr>
      <vt:lpstr>Data Pre-Processing: Sample Outlier Analysis</vt:lpstr>
      <vt:lpstr>Feature Selection</vt:lpstr>
      <vt:lpstr>Feature Selection Visualizations</vt:lpstr>
      <vt:lpstr>Linear Dimension Reduction</vt:lpstr>
      <vt:lpstr>Sample Classification by Artifical Neural Network </vt:lpstr>
      <vt:lpstr>Cell Class Prediction Table</vt:lpstr>
      <vt:lpstr>Top Five Genes Associated with Probes of smallest P-Values</vt:lpstr>
      <vt:lpstr>DECR2 Pathway Analysis </vt:lpstr>
      <vt:lpstr>References: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 Analysis Project: Dasatinib-Resistant and Dasatinib-Sensitive Pancreatic Cancer Cell Lines</dc:title>
  <dc:creator>Hayden Thomas</dc:creator>
  <cp:lastModifiedBy>Hayden Thomas</cp:lastModifiedBy>
  <cp:revision>12</cp:revision>
  <dcterms:created xsi:type="dcterms:W3CDTF">2019-09-05T05:10:55Z</dcterms:created>
  <dcterms:modified xsi:type="dcterms:W3CDTF">2019-09-05T08:08:14Z</dcterms:modified>
</cp:coreProperties>
</file>